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36" r:id="rId2"/>
    <p:sldId id="344" r:id="rId3"/>
    <p:sldId id="345" r:id="rId4"/>
    <p:sldId id="346" r:id="rId5"/>
    <p:sldId id="347" r:id="rId6"/>
    <p:sldId id="348" r:id="rId7"/>
    <p:sldId id="349" r:id="rId8"/>
    <p:sldId id="279" r:id="rId9"/>
  </p:sldIdLst>
  <p:sldSz cx="9144000" cy="6858000" type="screen4x3"/>
  <p:notesSz cx="6858000" cy="9144000"/>
  <p:embeddedFontLst>
    <p:embeddedFont>
      <p:font typeface="Minion Pro" panose="02040503050201020203" pitchFamily="18" charset="0"/>
      <p:regular r:id="rId12"/>
      <p:bold r:id="rId13"/>
      <p:italic r:id="rId14"/>
    </p:embeddedFont>
    <p:embeddedFont>
      <p:font typeface="ＭＳ Ｐゴシック" panose="020B0600070205080204" pitchFamily="34" charset="-128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BBA8"/>
    <a:srgbClr val="F68D2E"/>
    <a:srgbClr val="D0043C"/>
    <a:srgbClr val="A4D65E"/>
    <a:srgbClr val="6E6E6E"/>
    <a:srgbClr val="CFD0D0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9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9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Vihi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85422740524783E-2"/>
          <c:y val="0"/>
          <c:w val="0.91448007774538387"/>
          <c:h val="0.8002004957713618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321903020167278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t-E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4A4-474B-B406-8EBFF01D31EB}"/>
                </c:ext>
              </c:extLst>
            </c:dLbl>
            <c:dLbl>
              <c:idx val="1"/>
              <c:layout>
                <c:manualLayout>
                  <c:x val="-3.9723300624687997E-3"/>
                  <c:y val="0.211536270395640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t-E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4A4-474B-B406-8EBFF01D31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t-E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Leht1!$A$2:$A$3</c:f>
              <c:strCache>
                <c:ptCount val="2"/>
                <c:pt idx="0">
                  <c:v>USA (Winters, 2010)</c:v>
                </c:pt>
                <c:pt idx="1">
                  <c:v>Tanzania (Timothy &amp; Nkwama, 2017)</c:v>
                </c:pt>
              </c:strCache>
            </c:strRef>
          </c:cat>
          <c:val>
            <c:numRef>
              <c:f>Leht1!$B$2:$B$3</c:f>
              <c:numCache>
                <c:formatCode>0%</c:formatCode>
                <c:ptCount val="2"/>
                <c:pt idx="0">
                  <c:v>0.65</c:v>
                </c:pt>
                <c:pt idx="1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A4-474B-B406-8EBFF01D31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21624928"/>
        <c:axId val="1823892224"/>
      </c:barChart>
      <c:catAx>
        <c:axId val="182162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t-EE"/>
          </a:p>
        </c:txPr>
        <c:crossAx val="1823892224"/>
        <c:crosses val="autoZero"/>
        <c:auto val="1"/>
        <c:lblAlgn val="ctr"/>
        <c:lblOffset val="100"/>
        <c:noMultiLvlLbl val="0"/>
      </c:catAx>
      <c:valAx>
        <c:axId val="18238922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2162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t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Estonian full-time teachers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t-EE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Leht1!$A$6:$A$8</c:f>
              <c:strCache>
                <c:ptCount val="3"/>
                <c:pt idx="0">
                  <c:v>Have multiple jobs</c:v>
                </c:pt>
                <c:pt idx="1">
                  <c:v>Have supplementary job at the school</c:v>
                </c:pt>
                <c:pt idx="2">
                  <c:v>Have supplementary job outside the school</c:v>
                </c:pt>
              </c:strCache>
            </c:strRef>
          </c:cat>
          <c:val>
            <c:numRef>
              <c:f>Leht1!$B$6:$B$8</c:f>
              <c:numCache>
                <c:formatCode>0%</c:formatCode>
                <c:ptCount val="3"/>
                <c:pt idx="0">
                  <c:v>0.32</c:v>
                </c:pt>
                <c:pt idx="1">
                  <c:v>0.14000000000000001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B-47ED-AF0E-6A7388EE8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38916144"/>
        <c:axId val="1938921968"/>
      </c:barChart>
      <c:catAx>
        <c:axId val="1938916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t-EE"/>
          </a:p>
        </c:txPr>
        <c:crossAx val="1938921968"/>
        <c:crosses val="autoZero"/>
        <c:auto val="1"/>
        <c:lblAlgn val="ctr"/>
        <c:lblOffset val="100"/>
        <c:noMultiLvlLbl val="0"/>
      </c:catAx>
      <c:valAx>
        <c:axId val="1938921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t-EE"/>
          </a:p>
        </c:txPr>
        <c:crossAx val="193891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CC32F0-0AEF-4FD9-848C-9E08887C821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28A38C7-2D1D-4B94-8F8A-B6D20C8597F1}">
      <dgm:prSet phldrT="[Tekst]"/>
      <dgm:spPr/>
      <dgm:t>
        <a:bodyPr/>
        <a:lstStyle/>
        <a:p>
          <a:r>
            <a:rPr lang="en-US" dirty="0" smtClean="0"/>
            <a:t>School year</a:t>
          </a:r>
          <a:endParaRPr lang="et-EE" dirty="0"/>
        </a:p>
      </dgm:t>
    </dgm:pt>
    <dgm:pt modelId="{C0AC4A56-01DD-4B15-B077-891B8BADA869}" type="parTrans" cxnId="{3AE35EF5-073E-4A28-9495-EB447A4CDFFB}">
      <dgm:prSet/>
      <dgm:spPr/>
      <dgm:t>
        <a:bodyPr/>
        <a:lstStyle/>
        <a:p>
          <a:endParaRPr lang="et-EE"/>
        </a:p>
      </dgm:t>
    </dgm:pt>
    <dgm:pt modelId="{C3212C8A-0B7C-4D6B-B130-BC7CBF1A2A96}" type="sibTrans" cxnId="{3AE35EF5-073E-4A28-9495-EB447A4CDFFB}">
      <dgm:prSet/>
      <dgm:spPr/>
      <dgm:t>
        <a:bodyPr/>
        <a:lstStyle/>
        <a:p>
          <a:endParaRPr lang="et-EE"/>
        </a:p>
      </dgm:t>
    </dgm:pt>
    <dgm:pt modelId="{E28CA892-FCFF-4AC5-B104-FEFF4A361482}">
      <dgm:prSet phldrT="[Tekst]"/>
      <dgm:spPr/>
      <dgm:t>
        <a:bodyPr/>
        <a:lstStyle/>
        <a:p>
          <a:r>
            <a:rPr lang="en-US" dirty="0" smtClean="0"/>
            <a:t>Summer vacation</a:t>
          </a:r>
          <a:endParaRPr lang="et-EE" dirty="0"/>
        </a:p>
      </dgm:t>
    </dgm:pt>
    <dgm:pt modelId="{3C598FB4-CFBB-4A50-8AC8-75B973546824}" type="parTrans" cxnId="{78CC446E-D3B0-444D-A91A-49C0A36DFDF0}">
      <dgm:prSet/>
      <dgm:spPr/>
      <dgm:t>
        <a:bodyPr/>
        <a:lstStyle/>
        <a:p>
          <a:endParaRPr lang="et-EE"/>
        </a:p>
      </dgm:t>
    </dgm:pt>
    <dgm:pt modelId="{420BC931-954A-4E9C-A5E0-D24FB7BD9F21}" type="sibTrans" cxnId="{78CC446E-D3B0-444D-A91A-49C0A36DFDF0}">
      <dgm:prSet/>
      <dgm:spPr/>
      <dgm:t>
        <a:bodyPr/>
        <a:lstStyle/>
        <a:p>
          <a:endParaRPr lang="et-EE"/>
        </a:p>
      </dgm:t>
    </dgm:pt>
    <dgm:pt modelId="{DB6B1CF2-1BCE-4795-B755-A310345EEBB0}" type="pres">
      <dgm:prSet presAssocID="{7CCC32F0-0AEF-4FD9-848C-9E08887C8214}" presName="Name0" presStyleCnt="0">
        <dgm:presLayoutVars>
          <dgm:dir/>
          <dgm:resizeHandles val="exact"/>
        </dgm:presLayoutVars>
      </dgm:prSet>
      <dgm:spPr/>
    </dgm:pt>
    <dgm:pt modelId="{1F89E622-7F8B-40E8-9737-0A7233C5F1B6}" type="pres">
      <dgm:prSet presAssocID="{628A38C7-2D1D-4B94-8F8A-B6D20C8597F1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42CB8AD8-9A6B-4059-BE79-75DFFD55FE99}" type="pres">
      <dgm:prSet presAssocID="{C3212C8A-0B7C-4D6B-B130-BC7CBF1A2A96}" presName="parSpace" presStyleCnt="0"/>
      <dgm:spPr/>
    </dgm:pt>
    <dgm:pt modelId="{3BBEF099-C098-4B4E-B96E-F7AE92F6E3F4}" type="pres">
      <dgm:prSet presAssocID="{E28CA892-FCFF-4AC5-B104-FEFF4A361482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78CC446E-D3B0-444D-A91A-49C0A36DFDF0}" srcId="{7CCC32F0-0AEF-4FD9-848C-9E08887C8214}" destId="{E28CA892-FCFF-4AC5-B104-FEFF4A361482}" srcOrd="1" destOrd="0" parTransId="{3C598FB4-CFBB-4A50-8AC8-75B973546824}" sibTransId="{420BC931-954A-4E9C-A5E0-D24FB7BD9F21}"/>
    <dgm:cxn modelId="{561B7AC7-308F-4B50-AC4C-7B45810F76F1}" type="presOf" srcId="{E28CA892-FCFF-4AC5-B104-FEFF4A361482}" destId="{3BBEF099-C098-4B4E-B96E-F7AE92F6E3F4}" srcOrd="0" destOrd="0" presId="urn:microsoft.com/office/officeart/2005/8/layout/hChevron3"/>
    <dgm:cxn modelId="{AE6F1473-0E66-4B91-AF42-F2F2091BE4F3}" type="presOf" srcId="{7CCC32F0-0AEF-4FD9-848C-9E08887C8214}" destId="{DB6B1CF2-1BCE-4795-B755-A310345EEBB0}" srcOrd="0" destOrd="0" presId="urn:microsoft.com/office/officeart/2005/8/layout/hChevron3"/>
    <dgm:cxn modelId="{9747E618-D72A-424B-B745-1DB077BA57F2}" type="presOf" srcId="{628A38C7-2D1D-4B94-8F8A-B6D20C8597F1}" destId="{1F89E622-7F8B-40E8-9737-0A7233C5F1B6}" srcOrd="0" destOrd="0" presId="urn:microsoft.com/office/officeart/2005/8/layout/hChevron3"/>
    <dgm:cxn modelId="{3AE35EF5-073E-4A28-9495-EB447A4CDFFB}" srcId="{7CCC32F0-0AEF-4FD9-848C-9E08887C8214}" destId="{628A38C7-2D1D-4B94-8F8A-B6D20C8597F1}" srcOrd="0" destOrd="0" parTransId="{C0AC4A56-01DD-4B15-B077-891B8BADA869}" sibTransId="{C3212C8A-0B7C-4D6B-B130-BC7CBF1A2A96}"/>
    <dgm:cxn modelId="{C2B8CCD8-29DC-4961-8E86-89FFBB4852D5}" type="presParOf" srcId="{DB6B1CF2-1BCE-4795-B755-A310345EEBB0}" destId="{1F89E622-7F8B-40E8-9737-0A7233C5F1B6}" srcOrd="0" destOrd="0" presId="urn:microsoft.com/office/officeart/2005/8/layout/hChevron3"/>
    <dgm:cxn modelId="{76A24374-72E2-4331-B485-E5B956A99404}" type="presParOf" srcId="{DB6B1CF2-1BCE-4795-B755-A310345EEBB0}" destId="{42CB8AD8-9A6B-4059-BE79-75DFFD55FE99}" srcOrd="1" destOrd="0" presId="urn:microsoft.com/office/officeart/2005/8/layout/hChevron3"/>
    <dgm:cxn modelId="{6FDA4EEF-4327-40F0-9535-0725E575F79C}" type="presParOf" srcId="{DB6B1CF2-1BCE-4795-B755-A310345EEBB0}" destId="{3BBEF099-C098-4B4E-B96E-F7AE92F6E3F4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9E622-7F8B-40E8-9737-0A7233C5F1B6}">
      <dsp:nvSpPr>
        <dsp:cNvPr id="0" name=""/>
        <dsp:cNvSpPr/>
      </dsp:nvSpPr>
      <dsp:spPr>
        <a:xfrm>
          <a:off x="4762" y="538108"/>
          <a:ext cx="3381374" cy="13525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School year</a:t>
          </a:r>
          <a:endParaRPr lang="et-EE" sz="3600" kern="1200" dirty="0"/>
        </a:p>
      </dsp:txBody>
      <dsp:txXfrm>
        <a:off x="4762" y="538108"/>
        <a:ext cx="3043237" cy="1352549"/>
      </dsp:txXfrm>
    </dsp:sp>
    <dsp:sp modelId="{3BBEF099-C098-4B4E-B96E-F7AE92F6E3F4}">
      <dsp:nvSpPr>
        <dsp:cNvPr id="0" name=""/>
        <dsp:cNvSpPr/>
      </dsp:nvSpPr>
      <dsp:spPr>
        <a:xfrm>
          <a:off x="2709862" y="538108"/>
          <a:ext cx="3381374" cy="13525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Summer vacation</a:t>
          </a:r>
          <a:endParaRPr lang="et-EE" sz="3600" kern="1200" dirty="0"/>
        </a:p>
      </dsp:txBody>
      <dsp:txXfrm>
        <a:off x="3386137" y="538108"/>
        <a:ext cx="2028825" cy="1352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180D4-4DC6-4819-B4B2-E14F72BA88D0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5CF15-7169-47EF-8D67-4C96863E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4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0E848-922C-044A-8C3D-7E0ADC337686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A796D-D5A1-C14B-AE86-9C4E9BE7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04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Teachers who</a:t>
            </a:r>
            <a:r>
              <a:rPr lang="en-US" baseline="0" dirty="0" smtClean="0"/>
              <a:t> additionally employed out of school and those who are self-employed.</a:t>
            </a:r>
          </a:p>
          <a:p>
            <a:r>
              <a:rPr lang="en-US" baseline="0" dirty="0" smtClean="0"/>
              <a:t>Outside job, multiple job </a:t>
            </a:r>
            <a:r>
              <a:rPr lang="en-US" baseline="0" dirty="0" err="1" smtClean="0"/>
              <a:t>holdins</a:t>
            </a:r>
            <a:r>
              <a:rPr lang="en-US" baseline="0" dirty="0" smtClean="0"/>
              <a:t>, multiple employment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A796D-D5A1-C14B-AE86-9C4E9BE714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98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 baseline="0">
                <a:latin typeface="Minion Pro" panose="02040503050201020203" pitchFamily="18" charset="0"/>
              </a:defRPr>
            </a:lvl1pPr>
          </a:lstStyle>
          <a:p>
            <a:r>
              <a:rPr lang="en-US" dirty="0" smtClean="0"/>
              <a:t>T</a:t>
            </a:r>
            <a:r>
              <a:rPr lang="et-EE" dirty="0" smtClean="0"/>
              <a:t>ähtis  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latin typeface="Minion Pro" panose="020405030502010202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nimi</a:t>
            </a:r>
          </a:p>
          <a:p>
            <a:r>
              <a:rPr lang="et-EE" dirty="0" smtClean="0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9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5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314574"/>
            <a:ext cx="7962900" cy="1234826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9970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1807" y="712816"/>
            <a:ext cx="3127768" cy="6654800"/>
          </a:xfrm>
        </p:spPr>
        <p:txBody>
          <a:bodyPr anchor="b"/>
          <a:lstStyle>
            <a:lvl1pPr marL="0" indent="0">
              <a:buNone/>
              <a:defRPr sz="45000" b="0" i="1">
                <a:solidFill>
                  <a:srgbClr val="F68D2E"/>
                </a:solidFill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pPr lvl="0"/>
            <a:r>
              <a:rPr lang="et-EE" dirty="0" smtClean="0"/>
              <a:t>1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98721" y="2215816"/>
            <a:ext cx="4751812" cy="2233784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6634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49300" y="685800"/>
            <a:ext cx="2349500" cy="23495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1841500"/>
            <a:ext cx="2340000" cy="1191196"/>
          </a:xfrm>
          <a:noFill/>
          <a:ln>
            <a:noFill/>
          </a:ln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7555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Minion Pro" panose="02040503050201020203" pitchFamily="18" charset="0"/>
                <a:cs typeface="Minion Pro"/>
              </a:rPr>
              <a:t>1.</a:t>
            </a:r>
            <a:endParaRPr lang="en-US" sz="6600" b="0" i="1" dirty="0">
              <a:latin typeface="Minion Pro" panose="02040503050201020203" pitchFamily="18" charset="0"/>
              <a:cs typeface="Minion Pro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401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4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479800" y="685800"/>
            <a:ext cx="2349500" cy="23495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486076" y="1841500"/>
            <a:ext cx="2340000" cy="1191196"/>
          </a:xfr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34860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Minion Pro" panose="02040503050201020203" pitchFamily="18" charset="0"/>
                <a:cs typeface="Minion Pro"/>
              </a:rPr>
              <a:t>2.</a:t>
            </a:r>
            <a:endParaRPr lang="en-US" sz="6600" b="0" i="1" dirty="0">
              <a:latin typeface="Minion Pro" panose="02040503050201020203" pitchFamily="18" charset="0"/>
              <a:cs typeface="Minion Pro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586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184900" y="685800"/>
            <a:ext cx="2349500" cy="23495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91176" y="1841500"/>
            <a:ext cx="2340000" cy="1191196"/>
          </a:xfr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61911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Minion Pro" panose="02040503050201020203" pitchFamily="18" charset="0"/>
                <a:cs typeface="Minion Pro"/>
              </a:rPr>
              <a:t>3.</a:t>
            </a:r>
            <a:endParaRPr lang="en-US" sz="6600" b="0" i="1" dirty="0">
              <a:latin typeface="Minion Pro" panose="02040503050201020203" pitchFamily="18" charset="0"/>
              <a:cs typeface="Minion Pro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ike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5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566445" y="1036284"/>
            <a:ext cx="4212000" cy="421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0" y="2350070"/>
            <a:ext cx="3564566" cy="1732548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992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7330" y="3418086"/>
            <a:ext cx="346656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4187176" y="-483571"/>
            <a:ext cx="7856510" cy="78565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287" y="1346174"/>
            <a:ext cx="3452119" cy="1902466"/>
          </a:xfrm>
        </p:spPr>
        <p:txBody>
          <a:bodyPr/>
          <a:lstStyle>
            <a:lvl1pPr>
              <a:lnSpc>
                <a:spcPct val="100000"/>
              </a:lnSpc>
              <a:defRPr sz="28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9302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4187176" y="-483571"/>
            <a:ext cx="7856510" cy="78565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1930" y="2617986"/>
            <a:ext cx="346656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1894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850089" y="0"/>
            <a:ext cx="429391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470287" y="1346174"/>
            <a:ext cx="3921133" cy="1902466"/>
          </a:xfrm>
        </p:spPr>
        <p:txBody>
          <a:bodyPr/>
          <a:lstStyle>
            <a:lvl1pPr>
              <a:lnSpc>
                <a:spcPct val="100000"/>
              </a:lnSpc>
              <a:defRPr sz="28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2" name="Content Placeholder 2"/>
          <p:cNvSpPr>
            <a:spLocks noGrp="1"/>
          </p:cNvSpPr>
          <p:nvPr>
            <p:ph idx="11"/>
          </p:nvPr>
        </p:nvSpPr>
        <p:spPr>
          <a:xfrm>
            <a:off x="515430" y="3418086"/>
            <a:ext cx="387877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947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850089" y="0"/>
            <a:ext cx="429391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515430" y="2656086"/>
            <a:ext cx="387877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53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6956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342900"/>
            <a:ext cx="8356600" cy="5346700"/>
          </a:xfrm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Pilt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755900" y="5892800"/>
            <a:ext cx="5969000" cy="567540"/>
          </a:xfrm>
        </p:spPr>
        <p:txBody>
          <a:bodyPr anchor="b"/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P</a:t>
            </a:r>
            <a:r>
              <a:rPr lang="et-EE" dirty="0" smtClean="0"/>
              <a:t>ildiallkiri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2960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0" y="365126"/>
            <a:ext cx="8356600" cy="1325563"/>
          </a:xfrm>
        </p:spPr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6006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276474"/>
            <a:ext cx="8363190" cy="1133505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6002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1678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err="1" smtClean="0"/>
              <a:t>pilt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7097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9855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1" name="Picture Placeholder 6174"/>
          <p:cNvSpPr>
            <a:spLocks noGrp="1"/>
          </p:cNvSpPr>
          <p:nvPr>
            <p:ph type="pic" sz="quarter" idx="12" hasCustomPrompt="1"/>
          </p:nvPr>
        </p:nvSpPr>
        <p:spPr>
          <a:xfrm>
            <a:off x="34747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2" name="Picture Placeholder 6174"/>
          <p:cNvSpPr>
            <a:spLocks noGrp="1"/>
          </p:cNvSpPr>
          <p:nvPr>
            <p:ph type="pic" sz="quarter" idx="13" hasCustomPrompt="1"/>
          </p:nvPr>
        </p:nvSpPr>
        <p:spPr>
          <a:xfrm>
            <a:off x="58877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3" name="Picture Placeholder 6174"/>
          <p:cNvSpPr>
            <a:spLocks noGrp="1"/>
          </p:cNvSpPr>
          <p:nvPr>
            <p:ph type="pic" sz="quarter" idx="14" hasCustomPrompt="1"/>
          </p:nvPr>
        </p:nvSpPr>
        <p:spPr>
          <a:xfrm>
            <a:off x="68910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4" name="Picture Placeholder 6174"/>
          <p:cNvSpPr>
            <a:spLocks noGrp="1"/>
          </p:cNvSpPr>
          <p:nvPr>
            <p:ph type="pic" sz="quarter" idx="15" hasCustomPrompt="1"/>
          </p:nvPr>
        </p:nvSpPr>
        <p:spPr>
          <a:xfrm>
            <a:off x="44145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5" name="Picture Placeholder 6174"/>
          <p:cNvSpPr>
            <a:spLocks noGrp="1"/>
          </p:cNvSpPr>
          <p:nvPr>
            <p:ph type="pic" sz="quarter" idx="16" hasCustomPrompt="1"/>
          </p:nvPr>
        </p:nvSpPr>
        <p:spPr>
          <a:xfrm>
            <a:off x="19634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874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32512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56769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0" hasCustomPrompt="1"/>
          </p:nvPr>
        </p:nvSpPr>
        <p:spPr>
          <a:xfrm>
            <a:off x="66802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42037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22" hasCustomPrompt="1"/>
          </p:nvPr>
        </p:nvSpPr>
        <p:spPr>
          <a:xfrm>
            <a:off x="17526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6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-168026"/>
            <a:ext cx="8363190" cy="1133505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6909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MASTR TITLE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Name</a:t>
            </a:r>
            <a:endParaRPr lang="et-EE" dirty="0" smtClean="0"/>
          </a:p>
          <a:p>
            <a:r>
              <a:rPr lang="et-EE" dirty="0" smtClean="0"/>
              <a:t>xx.xx.2017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8"/>
            <a:ext cx="1787398" cy="5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55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8"/>
            <a:ext cx="1787398" cy="5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8992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Tx/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Tx/>
              <a:defRPr sz="2400">
                <a:solidFill>
                  <a:srgbClr val="FFFFFF"/>
                </a:solidFill>
              </a:defRPr>
            </a:lvl2pPr>
            <a:lvl3pPr>
              <a:buClrTx/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8"/>
            <a:ext cx="1787398" cy="5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9398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31674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solidFill>
                  <a:srgbClr val="FFFFFF"/>
                </a:solidFill>
                <a:latin typeface="Minion Pro"/>
                <a:cs typeface="Minion Pro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Tx/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Tx/>
              <a:defRPr sz="2400">
                <a:solidFill>
                  <a:srgbClr val="FFFFFF"/>
                </a:solidFill>
              </a:defRPr>
            </a:lvl2pPr>
            <a:lvl3pPr>
              <a:buClrTx/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8"/>
            <a:ext cx="1787398" cy="5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0786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H="1">
            <a:off x="1374605" y="1401004"/>
            <a:ext cx="612000" cy="3132000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44374" cy="2702946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9770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0200" y="365126"/>
            <a:ext cx="84709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8"/>
            <a:ext cx="1787398" cy="5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3103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362866" y="568574"/>
            <a:ext cx="8363190" cy="1133505"/>
          </a:xfrm>
        </p:spPr>
        <p:txBody>
          <a:bodyPr anchor="t"/>
          <a:lstStyle>
            <a:lvl1pPr>
              <a:lnSpc>
                <a:spcPct val="100000"/>
              </a:lnSpc>
              <a:defRPr sz="3200" i="0" spc="600">
                <a:solidFill>
                  <a:schemeClr val="bg1"/>
                </a:solidFill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8"/>
            <a:ext cx="1787398" cy="5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5331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punane)">
    <p:bg>
      <p:bgPr>
        <a:solidFill>
          <a:srgbClr val="F68D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MASTR TITLE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Name</a:t>
            </a:r>
            <a:endParaRPr lang="et-EE" dirty="0" smtClean="0"/>
          </a:p>
          <a:p>
            <a:r>
              <a:rPr lang="et-EE" dirty="0" smtClean="0"/>
              <a:t>xx.xx.2017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8"/>
            <a:ext cx="1787398" cy="5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44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(punane)">
    <p:bg>
      <p:bgPr>
        <a:solidFill>
          <a:srgbClr val="F68D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8"/>
            <a:ext cx="1787398" cy="5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3053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1 (punane)">
    <p:bg>
      <p:bgPr>
        <a:solidFill>
          <a:srgbClr val="F68D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8"/>
            <a:ext cx="1787398" cy="5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1766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2 (punane)">
    <p:bg>
      <p:bgPr>
        <a:solidFill>
          <a:srgbClr val="F68D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603709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solidFill>
                  <a:srgbClr val="FFFFFF"/>
                </a:solidFill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8"/>
            <a:ext cx="1787398" cy="5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3746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 (punane)">
    <p:bg>
      <p:bgPr>
        <a:solidFill>
          <a:srgbClr val="F68D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0200" y="365126"/>
            <a:ext cx="84709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8"/>
            <a:ext cx="1787398" cy="5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0456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 (punane)">
    <p:bg>
      <p:bgPr>
        <a:solidFill>
          <a:srgbClr val="F68D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362866" y="568574"/>
            <a:ext cx="8363190" cy="1133505"/>
          </a:xfrm>
        </p:spPr>
        <p:txBody>
          <a:bodyPr anchor="t"/>
          <a:lstStyle>
            <a:lvl1pPr>
              <a:lnSpc>
                <a:spcPct val="100000"/>
              </a:lnSpc>
              <a:defRPr sz="3200" i="0" spc="600">
                <a:solidFill>
                  <a:schemeClr val="bg1"/>
                </a:solidFill>
                <a:latin typeface="Minion Pro"/>
                <a:cs typeface="Minion Pro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8"/>
            <a:ext cx="1787398" cy="5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7319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es selgitusega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10" name="Straight Connector 109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5649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selgitusega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44374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99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g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555720" y="1784016"/>
            <a:ext cx="5724679" cy="2559384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5976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20" y="1834816"/>
            <a:ext cx="7909080" cy="4045284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886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314574"/>
            <a:ext cx="7962900" cy="1234826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5320" y="1834816"/>
            <a:ext cx="7909080" cy="4045284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647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5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4" y="5976607"/>
            <a:ext cx="1787398" cy="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38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dirty="0" smtClean="0"/>
              <a:t>CLICK TO EDIT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56767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5" r:id="rId3"/>
    <p:sldLayoutId id="2147483662" r:id="rId4"/>
    <p:sldLayoutId id="2147483668" r:id="rId5"/>
    <p:sldLayoutId id="2147483669" r:id="rId6"/>
    <p:sldLayoutId id="2147483686" r:id="rId7"/>
    <p:sldLayoutId id="2147483687" r:id="rId8"/>
    <p:sldLayoutId id="2147483689" r:id="rId9"/>
    <p:sldLayoutId id="2147483690" r:id="rId10"/>
    <p:sldLayoutId id="2147483677" r:id="rId11"/>
    <p:sldLayoutId id="2147483691" r:id="rId12"/>
    <p:sldLayoutId id="2147483692" r:id="rId13"/>
    <p:sldLayoutId id="2147483693" r:id="rId14"/>
    <p:sldLayoutId id="2147483678" r:id="rId15"/>
    <p:sldLayoutId id="2147483682" r:id="rId16"/>
    <p:sldLayoutId id="2147483670" r:id="rId17"/>
    <p:sldLayoutId id="2147483671" r:id="rId18"/>
    <p:sldLayoutId id="2147483683" r:id="rId19"/>
    <p:sldLayoutId id="2147483697" r:id="rId20"/>
    <p:sldLayoutId id="2147483676" r:id="rId21"/>
    <p:sldLayoutId id="2147483667" r:id="rId22"/>
    <p:sldLayoutId id="2147483679" r:id="rId23"/>
    <p:sldLayoutId id="2147483705" r:id="rId24"/>
    <p:sldLayoutId id="2147483706" r:id="rId25"/>
    <p:sldLayoutId id="2147483696" r:id="rId26"/>
    <p:sldLayoutId id="2147483681" r:id="rId27"/>
    <p:sldLayoutId id="2147483666" r:id="rId28"/>
    <p:sldLayoutId id="2147483688" r:id="rId29"/>
    <p:sldLayoutId id="2147483675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54000"/>
        </a:lnSpc>
        <a:spcBef>
          <a:spcPct val="0"/>
        </a:spcBef>
        <a:buNone/>
        <a:defRPr sz="6300" b="0" i="1" kern="1200" cap="all" spc="-300" baseline="0">
          <a:solidFill>
            <a:schemeClr val="tx1"/>
          </a:solidFill>
          <a:latin typeface="Minion Pro" panose="02040503050201020203" pitchFamily="18" charset="0"/>
          <a:ea typeface="+mj-ea"/>
          <a:cs typeface="Minion Pro" panose="02040503050201020203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75000"/>
          </a:schemeClr>
        </a:buClr>
        <a:buFont typeface="Lucida Grande"/>
        <a:buChar char="-"/>
        <a:defRPr sz="20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9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7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703" y="1863634"/>
            <a:ext cx="7772400" cy="2240533"/>
          </a:xfrm>
        </p:spPr>
        <p:txBody>
          <a:bodyPr/>
          <a:lstStyle/>
          <a:p>
            <a:r>
              <a:rPr lang="en-US" sz="5400" dirty="0" smtClean="0"/>
              <a:t>A preliminary typology of teachers with multiple jobs </a:t>
            </a:r>
            <a:br>
              <a:rPr lang="en-US" sz="5400" dirty="0" smtClean="0"/>
            </a:br>
            <a:r>
              <a:rPr lang="en-US" sz="4400" dirty="0" smtClean="0"/>
              <a:t>based on professional life stories</a:t>
            </a:r>
            <a:endParaRPr lang="et-EE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069" y="4114800"/>
            <a:ext cx="7182297" cy="1641566"/>
          </a:xfrm>
        </p:spPr>
        <p:txBody>
          <a:bodyPr/>
          <a:lstStyle/>
          <a:p>
            <a:r>
              <a:rPr lang="en-US" dirty="0" smtClean="0"/>
              <a:t>Lianne Teder</a:t>
            </a:r>
          </a:p>
          <a:p>
            <a:r>
              <a:rPr lang="en-US" dirty="0" smtClean="0"/>
              <a:t>Rain </a:t>
            </a:r>
            <a:r>
              <a:rPr lang="en-US" dirty="0" err="1" smtClean="0"/>
              <a:t>Mikser</a:t>
            </a:r>
            <a:endParaRPr lang="et-EE" dirty="0" smtClean="0"/>
          </a:p>
          <a:p>
            <a:endParaRPr lang="en-US" dirty="0" smtClean="0"/>
          </a:p>
          <a:p>
            <a:r>
              <a:rPr lang="en-US" dirty="0" smtClean="0"/>
              <a:t>14</a:t>
            </a:r>
            <a:r>
              <a:rPr lang="et-EE" dirty="0" smtClean="0"/>
              <a:t>.</a:t>
            </a:r>
            <a:r>
              <a:rPr lang="en-US" dirty="0" smtClean="0"/>
              <a:t>08</a:t>
            </a:r>
            <a:r>
              <a:rPr lang="et-EE" dirty="0" smtClean="0"/>
              <a:t>.</a:t>
            </a:r>
            <a:r>
              <a:rPr lang="en-US" dirty="0" smtClean="0"/>
              <a:t>2019 </a:t>
            </a:r>
          </a:p>
          <a:p>
            <a:r>
              <a:rPr lang="en-US" dirty="0" smtClean="0"/>
              <a:t>EARLI 2019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37491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/>
          <p:cNvSpPr>
            <a:spLocks noGrp="1"/>
          </p:cNvSpPr>
          <p:nvPr>
            <p:ph type="title"/>
          </p:nvPr>
        </p:nvSpPr>
        <p:spPr>
          <a:xfrm>
            <a:off x="2529640" y="607429"/>
            <a:ext cx="5928560" cy="1325563"/>
          </a:xfrm>
        </p:spPr>
        <p:txBody>
          <a:bodyPr/>
          <a:lstStyle/>
          <a:p>
            <a:r>
              <a:rPr lang="en-US" dirty="0" smtClean="0"/>
              <a:t>terminology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idx="1"/>
          </p:nvPr>
        </p:nvSpPr>
        <p:spPr>
          <a:xfrm>
            <a:off x="2529638" y="1932992"/>
            <a:ext cx="5928562" cy="1732548"/>
          </a:xfrm>
        </p:spPr>
        <p:txBody>
          <a:bodyPr/>
          <a:lstStyle/>
          <a:p>
            <a:r>
              <a:rPr lang="en-US" dirty="0"/>
              <a:t>Moonlighting (Guthrie, 1969)</a:t>
            </a:r>
          </a:p>
          <a:p>
            <a:r>
              <a:rPr lang="en-US" dirty="0" smtClean="0"/>
              <a:t>Multiple jobs (</a:t>
            </a:r>
            <a:r>
              <a:rPr lang="en-US" dirty="0" err="1" smtClean="0"/>
              <a:t>Averett</a:t>
            </a:r>
            <a:r>
              <a:rPr lang="en-US" dirty="0" smtClean="0"/>
              <a:t>, 2001)</a:t>
            </a:r>
          </a:p>
          <a:p>
            <a:r>
              <a:rPr lang="en-US" dirty="0" smtClean="0"/>
              <a:t>Slash career (</a:t>
            </a:r>
            <a:r>
              <a:rPr lang="en-US" dirty="0" err="1" smtClean="0"/>
              <a:t>Alboher</a:t>
            </a:r>
            <a:r>
              <a:rPr lang="en-US" dirty="0" smtClean="0"/>
              <a:t>, 2012)</a:t>
            </a:r>
            <a:endParaRPr lang="et-EE" dirty="0"/>
          </a:p>
        </p:txBody>
      </p:sp>
      <p:graphicFrame>
        <p:nvGraphicFramePr>
          <p:cNvPr id="10" name="Skemaatiline diagramm 9"/>
          <p:cNvGraphicFramePr/>
          <p:nvPr>
            <p:extLst>
              <p:ext uri="{D42A27DB-BD31-4B8C-83A1-F6EECF244321}">
                <p14:modId xmlns:p14="http://schemas.microsoft.com/office/powerpoint/2010/main" val="2481945247"/>
              </p:ext>
            </p:extLst>
          </p:nvPr>
        </p:nvGraphicFramePr>
        <p:xfrm>
          <a:off x="2154621" y="3665540"/>
          <a:ext cx="6096000" cy="2428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9079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F89E622-7F8B-40E8-9737-0A7233C5F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graphicEl>
                                              <a:dgm id="{1F89E622-7F8B-40E8-9737-0A7233C5F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graphicEl>
                                              <a:dgm id="{1F89E622-7F8B-40E8-9737-0A7233C5F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BBEF099-C098-4B4E-B96E-F7AE92F6E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graphicEl>
                                              <a:dgm id="{3BBEF099-C098-4B4E-B96E-F7AE92F6E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graphicEl>
                                              <a:dgm id="{3BBEF099-C098-4B4E-B96E-F7AE92F6E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10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 smtClean="0"/>
              <a:t>Spread of phenomena</a:t>
            </a:r>
            <a:endParaRPr lang="et-EE" sz="5800" dirty="0"/>
          </a:p>
        </p:txBody>
      </p:sp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4100811"/>
              </p:ext>
            </p:extLst>
          </p:nvPr>
        </p:nvGraphicFramePr>
        <p:xfrm>
          <a:off x="628651" y="1690689"/>
          <a:ext cx="3197116" cy="4142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153403"/>
              </p:ext>
            </p:extLst>
          </p:nvPr>
        </p:nvGraphicFramePr>
        <p:xfrm>
          <a:off x="4041228" y="1857703"/>
          <a:ext cx="4966138" cy="3849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21186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Chart bld="category"/>
        </p:bldSub>
      </p:bldGraphic>
      <p:bldGraphic spid="12" grpId="0">
        <p:bldSub>
          <a:bldChart bld="seriesEl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moonlighting</a:t>
            </a:r>
            <a:endParaRPr lang="et-EE" dirty="0"/>
          </a:p>
        </p:txBody>
      </p:sp>
      <p:sp>
        <p:nvSpPr>
          <p:cNvPr id="5" name="Ülesnool 4"/>
          <p:cNvSpPr/>
          <p:nvPr/>
        </p:nvSpPr>
        <p:spPr>
          <a:xfrm>
            <a:off x="2112579" y="1690689"/>
            <a:ext cx="3079531" cy="33317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Low salary and financial issues</a:t>
            </a:r>
            <a:endParaRPr lang="et-EE" b="1" dirty="0"/>
          </a:p>
        </p:txBody>
      </p:sp>
      <p:sp>
        <p:nvSpPr>
          <p:cNvPr id="6" name="Ülesnool 5"/>
          <p:cNvSpPr/>
          <p:nvPr/>
        </p:nvSpPr>
        <p:spPr>
          <a:xfrm>
            <a:off x="1587061" y="4574740"/>
            <a:ext cx="2774732" cy="21625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Inner need for self-development</a:t>
            </a:r>
            <a:endParaRPr lang="et-EE" dirty="0"/>
          </a:p>
        </p:txBody>
      </p:sp>
      <p:sp>
        <p:nvSpPr>
          <p:cNvPr id="7" name="Ülesnool 6"/>
          <p:cNvSpPr/>
          <p:nvPr/>
        </p:nvSpPr>
        <p:spPr>
          <a:xfrm rot="1790600">
            <a:off x="-63062" y="2886689"/>
            <a:ext cx="2890345" cy="23637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Wish to develop certain interests</a:t>
            </a:r>
            <a:endParaRPr lang="et-EE" dirty="0"/>
          </a:p>
        </p:txBody>
      </p:sp>
      <p:sp>
        <p:nvSpPr>
          <p:cNvPr id="8" name="Ülesnool 7"/>
          <p:cNvSpPr/>
          <p:nvPr/>
        </p:nvSpPr>
        <p:spPr>
          <a:xfrm rot="19656065">
            <a:off x="3421868" y="4259022"/>
            <a:ext cx="3407843" cy="22597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Preparation for leaving profession</a:t>
            </a:r>
            <a:endParaRPr lang="et-EE" dirty="0"/>
          </a:p>
        </p:txBody>
      </p:sp>
      <p:sp>
        <p:nvSpPr>
          <p:cNvPr id="10" name="TextBox 9"/>
          <p:cNvSpPr txBox="1"/>
          <p:nvPr/>
        </p:nvSpPr>
        <p:spPr>
          <a:xfrm>
            <a:off x="6408411" y="546538"/>
            <a:ext cx="250436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Professions in Estonia:</a:t>
            </a:r>
          </a:p>
          <a:p>
            <a:pPr marL="179388" indent="-179388"/>
            <a:r>
              <a:rPr lang="en-US" sz="2800" dirty="0" smtClean="0"/>
              <a:t>53% education</a:t>
            </a:r>
          </a:p>
          <a:p>
            <a:pPr marL="179388" indent="-179388"/>
            <a:r>
              <a:rPr lang="en-US" sz="2800" dirty="0" smtClean="0"/>
              <a:t>18% arts, entertainment and spare time</a:t>
            </a:r>
          </a:p>
          <a:p>
            <a:pPr marL="179388" indent="-179388"/>
            <a:endParaRPr lang="en-US" sz="2800" dirty="0"/>
          </a:p>
          <a:p>
            <a:pPr marL="179388" indent="-179388"/>
            <a:r>
              <a:rPr lang="en-US" sz="2800" dirty="0" smtClean="0"/>
              <a:t>37% high-level specialists</a:t>
            </a:r>
          </a:p>
          <a:p>
            <a:pPr marL="179388" indent="-179388"/>
            <a:r>
              <a:rPr lang="en-US" sz="2800" dirty="0" smtClean="0"/>
              <a:t>15% managers</a:t>
            </a:r>
          </a:p>
          <a:p>
            <a:pPr marL="179388" indent="-179388"/>
            <a:r>
              <a:rPr lang="en-US" sz="2800" dirty="0" smtClean="0"/>
              <a:t>15% specialists</a:t>
            </a:r>
          </a:p>
          <a:p>
            <a:pPr marL="179388" indent="-179388"/>
            <a:r>
              <a:rPr lang="en-US" sz="2800" dirty="0" smtClean="0"/>
              <a:t>13% officials</a:t>
            </a:r>
          </a:p>
          <a:p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18684764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t-EE" dirty="0"/>
          </a:p>
        </p:txBody>
      </p:sp>
      <p:sp>
        <p:nvSpPr>
          <p:cNvPr id="4" name="Ristkülik 3"/>
          <p:cNvSpPr/>
          <p:nvPr/>
        </p:nvSpPr>
        <p:spPr>
          <a:xfrm>
            <a:off x="628649" y="1690689"/>
            <a:ext cx="2682109" cy="4247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 AIM:</a:t>
            </a:r>
          </a:p>
          <a:p>
            <a:pPr algn="ctr"/>
            <a:r>
              <a:rPr lang="en-US" sz="2800" dirty="0" smtClean="0"/>
              <a:t>To understand the meaning and importance that teacher place on jobs that they have held in addition to their full-time teaching job.</a:t>
            </a:r>
            <a:endParaRPr lang="et-EE" sz="2800" dirty="0"/>
          </a:p>
        </p:txBody>
      </p:sp>
      <p:sp>
        <p:nvSpPr>
          <p:cNvPr id="5" name="Ristkülik 4"/>
          <p:cNvSpPr/>
          <p:nvPr/>
        </p:nvSpPr>
        <p:spPr>
          <a:xfrm>
            <a:off x="3573517" y="1690689"/>
            <a:ext cx="5132333" cy="1509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Life history methodology: Work-life narratives focused on professional life histories, applying interviews as data collection method </a:t>
            </a:r>
            <a:r>
              <a:rPr lang="en-US" sz="2000" dirty="0" smtClean="0"/>
              <a:t>(Goodson, 2010)</a:t>
            </a:r>
            <a:endParaRPr lang="et-EE" sz="2600" dirty="0"/>
          </a:p>
        </p:txBody>
      </p:sp>
      <p:sp>
        <p:nvSpPr>
          <p:cNvPr id="6" name="Ümarnurkne ristkülik 5"/>
          <p:cNvSpPr/>
          <p:nvPr/>
        </p:nvSpPr>
        <p:spPr>
          <a:xfrm>
            <a:off x="3573517" y="3426372"/>
            <a:ext cx="5132333" cy="2511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 teachers interviewed (3 of them twice) out of 52, who had teaching experience more than 21 years, and have hold the supplementary jobs during the career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31716526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25320" y="1834816"/>
            <a:ext cx="7909080" cy="1879934"/>
          </a:xfrm>
        </p:spPr>
        <p:txBody>
          <a:bodyPr/>
          <a:lstStyle/>
          <a:p>
            <a:r>
              <a:rPr lang="en-US" dirty="0" smtClean="0"/>
              <a:t>Thematic analysis, combined deductive and inductive approaches (Braun &amp; Clarke, 2006)</a:t>
            </a:r>
          </a:p>
          <a:p>
            <a:r>
              <a:rPr lang="en-US" dirty="0" smtClean="0"/>
              <a:t>Predetermined three themes (</a:t>
            </a:r>
            <a:r>
              <a:rPr lang="en-US" dirty="0" err="1" smtClean="0"/>
              <a:t>McAlpine</a:t>
            </a:r>
            <a:r>
              <a:rPr lang="en-US" dirty="0" smtClean="0"/>
              <a:t>, 2016)</a:t>
            </a:r>
          </a:p>
          <a:p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20" y="3858876"/>
            <a:ext cx="8147274" cy="193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25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Four clusters</a:t>
            </a:r>
            <a:endParaRPr lang="et-EE" dirty="0"/>
          </a:p>
        </p:txBody>
      </p:sp>
      <p:pic>
        <p:nvPicPr>
          <p:cNvPr id="6" name="Sisu kohatäid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" y="1986454"/>
            <a:ext cx="9008053" cy="3713846"/>
          </a:xfrm>
        </p:spPr>
      </p:pic>
      <p:sp>
        <p:nvSpPr>
          <p:cNvPr id="8" name="Ümarnurkne ristkülik 7"/>
          <p:cNvSpPr/>
          <p:nvPr/>
        </p:nvSpPr>
        <p:spPr>
          <a:xfrm>
            <a:off x="980746" y="2137949"/>
            <a:ext cx="1676399" cy="288599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Types I and IV: Strongest connection between the school environment and everyday life.</a:t>
            </a:r>
            <a:endParaRPr lang="et-EE" dirty="0"/>
          </a:p>
        </p:txBody>
      </p:sp>
      <p:sp>
        <p:nvSpPr>
          <p:cNvPr id="9" name="Ümarnurkne ristkülik 8"/>
          <p:cNvSpPr/>
          <p:nvPr/>
        </p:nvSpPr>
        <p:spPr>
          <a:xfrm>
            <a:off x="6153150" y="1428750"/>
            <a:ext cx="2362200" cy="9525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 II: Higher self-confidence, and role-models for student</a:t>
            </a:r>
            <a:endParaRPr lang="et-EE" dirty="0"/>
          </a:p>
        </p:txBody>
      </p:sp>
      <p:sp>
        <p:nvSpPr>
          <p:cNvPr id="12" name="Ümarnurkne ristkülik 11"/>
          <p:cNvSpPr/>
          <p:nvPr/>
        </p:nvSpPr>
        <p:spPr>
          <a:xfrm>
            <a:off x="6716110" y="3972910"/>
            <a:ext cx="2249214" cy="272218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Type III teachers transferred their experiences to the school most often, adapting and designing the learning environment by following out-of-school models.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247163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94102" y="1866762"/>
            <a:ext cx="4591936" cy="1325563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et-EE" dirty="0" smtClean="0"/>
              <a:t>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08069" y="3486204"/>
            <a:ext cx="7182297" cy="16699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Lianne Teder</a:t>
            </a:r>
            <a:endParaRPr lang="et-EE" dirty="0" smtClean="0"/>
          </a:p>
          <a:p>
            <a:pPr marL="0" indent="0">
              <a:buNone/>
            </a:pPr>
            <a:r>
              <a:rPr lang="en-US" dirty="0"/>
              <a:t>l</a:t>
            </a:r>
            <a:r>
              <a:rPr lang="et-EE" dirty="0" smtClean="0"/>
              <a:t>i</a:t>
            </a:r>
            <a:r>
              <a:rPr lang="en-US" dirty="0" err="1" smtClean="0"/>
              <a:t>anne</a:t>
            </a:r>
            <a:r>
              <a:rPr lang="et-EE" dirty="0" smtClean="0"/>
              <a:t>@tlu.ee</a:t>
            </a:r>
            <a:endParaRPr lang="en-US" dirty="0"/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99" y="4647140"/>
            <a:ext cx="1761897" cy="1018120"/>
          </a:xfrm>
          <a:prstGeom prst="rect">
            <a:avLst/>
          </a:prstGeom>
        </p:spPr>
      </p:pic>
      <p:pic>
        <p:nvPicPr>
          <p:cNvPr id="8" name="Pilt 7" descr="http://haridus.archimedes.ee/sites/default/files/Dokumendid/Archimedes_tav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919" y="4647140"/>
            <a:ext cx="2687364" cy="802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193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LU Esitlus">
  <a:themeElements>
    <a:clrScheme name="TL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LY">
      <a:majorFont>
        <a:latin typeface="Minion Pro Med Cond Disp"/>
        <a:ea typeface=""/>
        <a:cs typeface=""/>
      </a:majorFont>
      <a:minorFont>
        <a:latin typeface="Minion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291</Words>
  <Application>Microsoft Office PowerPoint</Application>
  <PresentationFormat>Ekraaniseanss (4:3)</PresentationFormat>
  <Paragraphs>47</Paragraphs>
  <Slides>8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8</vt:i4>
      </vt:variant>
    </vt:vector>
  </HeadingPairs>
  <TitlesOfParts>
    <vt:vector size="15" baseType="lpstr">
      <vt:lpstr>Minion Pro</vt:lpstr>
      <vt:lpstr>Times New Roman</vt:lpstr>
      <vt:lpstr>Arial</vt:lpstr>
      <vt:lpstr>Lucida Grande</vt:lpstr>
      <vt:lpstr>ＭＳ Ｐゴシック</vt:lpstr>
      <vt:lpstr>Calibri</vt:lpstr>
      <vt:lpstr>TLU Esitlus</vt:lpstr>
      <vt:lpstr>A preliminary typology of teachers with multiple jobs  based on professional life stories</vt:lpstr>
      <vt:lpstr>terminology</vt:lpstr>
      <vt:lpstr>Spread of phenomena</vt:lpstr>
      <vt:lpstr>Reasons for moonlighting</vt:lpstr>
      <vt:lpstr>methodology</vt:lpstr>
      <vt:lpstr>Analysis</vt:lpstr>
      <vt:lpstr>results: Four clusters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TLU esitlus</dc:title>
  <dc:creator/>
  <cp:lastModifiedBy/>
  <cp:revision>1</cp:revision>
  <dcterms:created xsi:type="dcterms:W3CDTF">2017-11-28T11:48:14Z</dcterms:created>
  <dcterms:modified xsi:type="dcterms:W3CDTF">2019-08-13T09:10:22Z</dcterms:modified>
</cp:coreProperties>
</file>